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8" r:id="rId5"/>
    <p:sldId id="259" r:id="rId6"/>
    <p:sldId id="260" r:id="rId7"/>
    <p:sldId id="261" r:id="rId8"/>
    <p:sldId id="269" r:id="rId9"/>
    <p:sldId id="263" r:id="rId10"/>
    <p:sldId id="270" r:id="rId11"/>
    <p:sldId id="271" r:id="rId12"/>
    <p:sldId id="266" r:id="rId13"/>
    <p:sldId id="267" r:id="rId14"/>
  </p:sldIdLst>
  <p:sldSz cx="18288000" cy="10287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Pragmatica" panose="020B0503040502020204" pitchFamily="34" charset="0"/>
      <p:regular r:id="rId19"/>
    </p:embeddedFont>
    <p:embeddedFont>
      <p:font typeface="Pragmatica Bold" panose="020B0703040502020204" pitchFamily="34" charset="0"/>
      <p:regular r:id="rId20"/>
      <p:bold r:id="rId21"/>
    </p:embeddedFont>
    <p:embeddedFont>
      <p:font typeface="Stavok Grotesque Bold" pitchFamily="2" charset="0"/>
      <p:regular r:id="rId22"/>
      <p:bold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75" autoAdjust="0"/>
    <p:restoredTop sz="94595" autoAdjust="0"/>
  </p:normalViewPr>
  <p:slideViewPr>
    <p:cSldViewPr>
      <p:cViewPr varScale="1">
        <p:scale>
          <a:sx n="75" d="100"/>
          <a:sy n="75" d="100"/>
        </p:scale>
        <p:origin x="176" y="9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1/9/26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7352942" y="891540"/>
            <a:ext cx="10096858" cy="66299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6439"/>
              </a:lnSpc>
            </a:pPr>
            <a:r>
              <a:rPr lang="en-US" sz="6999" b="1" spc="-594" dirty="0">
                <a:solidFill>
                  <a:srgbClr val="000000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MAN UTD:</a:t>
            </a:r>
          </a:p>
          <a:p>
            <a:pPr algn="r">
              <a:lnSpc>
                <a:spcPts val="6439"/>
              </a:lnSpc>
            </a:pPr>
            <a:r>
              <a:rPr lang="en-US" sz="6999" b="1" spc="-594" dirty="0">
                <a:solidFill>
                  <a:srgbClr val="000000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PERFORMANCE</a:t>
            </a:r>
          </a:p>
          <a:p>
            <a:pPr algn="r">
              <a:lnSpc>
                <a:spcPts val="6439"/>
              </a:lnSpc>
            </a:pPr>
            <a:r>
              <a:rPr lang="en-US" sz="6999" b="1" spc="-594" dirty="0">
                <a:solidFill>
                  <a:srgbClr val="000000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ANALYSIS</a:t>
            </a:r>
          </a:p>
          <a:p>
            <a:pPr algn="r">
              <a:lnSpc>
                <a:spcPts val="6439"/>
              </a:lnSpc>
            </a:pPr>
            <a:endParaRPr lang="en-US" sz="6999" b="1" spc="-594" dirty="0">
              <a:solidFill>
                <a:srgbClr val="000000"/>
              </a:solidFill>
              <a:latin typeface="Pragmatica Bold"/>
              <a:ea typeface="Pragmatica Bold"/>
              <a:cs typeface="Pragmatica Bold"/>
              <a:sym typeface="Pragmatica Bold"/>
            </a:endParaRPr>
          </a:p>
          <a:p>
            <a:pPr algn="r">
              <a:lnSpc>
                <a:spcPts val="6439"/>
              </a:lnSpc>
            </a:pPr>
            <a:endParaRPr lang="en-US" sz="6999" b="1" spc="-594" dirty="0">
              <a:solidFill>
                <a:srgbClr val="000000"/>
              </a:solidFill>
              <a:latin typeface="Pragmatica Bold"/>
              <a:ea typeface="Pragmatica Bold"/>
              <a:cs typeface="Pragmatica Bold"/>
              <a:sym typeface="Pragmatica Bold"/>
            </a:endParaRPr>
          </a:p>
          <a:p>
            <a:pPr algn="r">
              <a:lnSpc>
                <a:spcPts val="6439"/>
              </a:lnSpc>
            </a:pPr>
            <a:endParaRPr lang="en-US" sz="6999" b="1" spc="-594" dirty="0">
              <a:solidFill>
                <a:srgbClr val="000000"/>
              </a:solidFill>
              <a:latin typeface="Pragmatica Bold"/>
              <a:ea typeface="Pragmatica Bold"/>
              <a:cs typeface="Pragmatica Bold"/>
              <a:sym typeface="Pragmatica Bold"/>
            </a:endParaRPr>
          </a:p>
          <a:p>
            <a:pPr algn="r">
              <a:lnSpc>
                <a:spcPts val="6439"/>
              </a:lnSpc>
            </a:pPr>
            <a:r>
              <a:rPr lang="en-US" sz="6999" b="1" spc="-594" dirty="0">
                <a:solidFill>
                  <a:srgbClr val="000000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LEEDS VS UNITED</a:t>
            </a:r>
          </a:p>
          <a:p>
            <a:pPr algn="r">
              <a:lnSpc>
                <a:spcPts val="6439"/>
              </a:lnSpc>
            </a:pPr>
            <a:r>
              <a:rPr lang="en-US" sz="6999" b="1" spc="-594" dirty="0">
                <a:solidFill>
                  <a:srgbClr val="000000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04 JAN 26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-368426" y="356899"/>
            <a:ext cx="3580571" cy="4152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60"/>
              </a:lnSpc>
            </a:pPr>
            <a:r>
              <a:rPr lang="en-US" sz="2400" b="1" spc="-328" dirty="0">
                <a:solidFill>
                  <a:srgbClr val="000000"/>
                </a:solidFill>
                <a:latin typeface="Stavok Grotesque Bold"/>
                <a:ea typeface="Stavok Grotesque Bold"/>
                <a:cs typeface="Stavok Grotesque Bold"/>
                <a:sym typeface="Stavok Grotesque Bold"/>
              </a:rPr>
              <a:t>DIO RIZA PRATAMA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345647" y="9872242"/>
            <a:ext cx="3195420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</a:pPr>
            <a:r>
              <a:rPr lang="en-US" sz="1599" b="1">
                <a:solidFill>
                  <a:srgbClr val="000000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@HTTPS://X.COM/MANUTD</a:t>
            </a:r>
          </a:p>
        </p:txBody>
      </p:sp>
      <p:pic>
        <p:nvPicPr>
          <p:cNvPr id="1026" name="Picture 2" descr="Full-time: Leeds 1 United 1">
            <a:extLst>
              <a:ext uri="{FF2B5EF4-FFF2-40B4-BE49-F238E27FC236}">
                <a16:creationId xmlns:a16="http://schemas.microsoft.com/office/drawing/2014/main" id="{E8690372-E77B-F46B-14A7-EF427C643A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970" y="891540"/>
            <a:ext cx="8840030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3429000" y="800100"/>
            <a:ext cx="14516100" cy="9389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814"/>
              </a:lnSpc>
            </a:pPr>
            <a:r>
              <a:rPr lang="en-US" sz="7407" b="1" spc="-629" dirty="0">
                <a:solidFill>
                  <a:srgbClr val="FF4937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ATTACKING  DANGER   AREA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DD5EFCB1-BD59-68A7-81C8-465AC27476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6100" y="1760242"/>
            <a:ext cx="12115800" cy="8096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62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10134600" y="4211193"/>
            <a:ext cx="14516100" cy="18646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814"/>
              </a:lnSpc>
            </a:pPr>
            <a:r>
              <a:rPr lang="en-US" sz="8000" b="1" spc="-629" dirty="0">
                <a:solidFill>
                  <a:srgbClr val="FF4937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TRIO  ATTACKERS  </a:t>
            </a:r>
          </a:p>
          <a:p>
            <a:pPr algn="l">
              <a:lnSpc>
                <a:spcPts val="6814"/>
              </a:lnSpc>
            </a:pPr>
            <a:r>
              <a:rPr lang="en-US" sz="8000" b="1" spc="-629" dirty="0">
                <a:solidFill>
                  <a:srgbClr val="FF4937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PERFORMANCE</a:t>
            </a:r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8EA54301-812D-708A-351B-F1BD37DB1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45658"/>
            <a:ext cx="9067800" cy="9905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48686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4" name="Picture 4" descr="Leeds vs Man Utd: Setan Merah Gagal Petik Kemenangan">
            <a:extLst>
              <a:ext uri="{FF2B5EF4-FFF2-40B4-BE49-F238E27FC236}">
                <a16:creationId xmlns:a16="http://schemas.microsoft.com/office/drawing/2014/main" id="{DC54601F-FCCC-5DCC-DBB9-6FA78A452B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400" y="-152400"/>
            <a:ext cx="18829867" cy="1059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3"/>
          <p:cNvSpPr txBox="1"/>
          <p:nvPr/>
        </p:nvSpPr>
        <p:spPr>
          <a:xfrm>
            <a:off x="762000" y="375830"/>
            <a:ext cx="11595266" cy="1781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069"/>
              </a:lnSpc>
            </a:pPr>
            <a:r>
              <a:rPr lang="en-US" sz="14205" b="1" spc="-1207" dirty="0">
                <a:solidFill>
                  <a:srgbClr val="FF4937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CONCLUSION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78961" y="3090617"/>
            <a:ext cx="4250828" cy="456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72"/>
              </a:lnSpc>
              <a:spcBef>
                <a:spcPct val="0"/>
              </a:spcBef>
            </a:pPr>
            <a:r>
              <a:rPr lang="en-US" sz="2623" b="1" dirty="0">
                <a:solidFill>
                  <a:srgbClr val="FFFFFF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UNITED  ISSUES: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838025" y="2972582"/>
            <a:ext cx="10799282" cy="23547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672"/>
              </a:lnSpc>
              <a:spcBef>
                <a:spcPct val="0"/>
              </a:spcBef>
              <a:buFont typeface="Wingdings" pitchFamily="2" charset="2"/>
              <a:buChar char="§"/>
            </a:pPr>
            <a:r>
              <a:rPr lang="en-US" sz="2623" b="1" dirty="0">
                <a:solidFill>
                  <a:srgbClr val="FFFFFF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OPEN PLAY RELIES TOO MUCH ON SPECULATIVE SHOTS </a:t>
            </a:r>
          </a:p>
          <a:p>
            <a:pPr marL="457200" indent="-457200">
              <a:lnSpc>
                <a:spcPts val="3672"/>
              </a:lnSpc>
              <a:spcBef>
                <a:spcPct val="0"/>
              </a:spcBef>
              <a:buFont typeface="Wingdings" pitchFamily="2" charset="2"/>
              <a:buChar char="§"/>
            </a:pPr>
            <a:r>
              <a:rPr lang="en-US" sz="2623" b="1" dirty="0">
                <a:solidFill>
                  <a:srgbClr val="FFFFFF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TEMPO SWITCHES TOO SLOW IN BUILD-UP</a:t>
            </a:r>
          </a:p>
          <a:p>
            <a:pPr marL="457200" indent="-457200">
              <a:lnSpc>
                <a:spcPts val="3672"/>
              </a:lnSpc>
              <a:spcBef>
                <a:spcPct val="0"/>
              </a:spcBef>
              <a:buFont typeface="Wingdings" pitchFamily="2" charset="2"/>
              <a:buChar char="§"/>
            </a:pPr>
            <a:r>
              <a:rPr lang="en-US" sz="2623" b="1" dirty="0">
                <a:solidFill>
                  <a:srgbClr val="FFFFFF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POOR SHOT SELECTION IN FINAL THIRD</a:t>
            </a:r>
          </a:p>
          <a:p>
            <a:pPr marL="457200" indent="-457200">
              <a:lnSpc>
                <a:spcPts val="3672"/>
              </a:lnSpc>
              <a:spcBef>
                <a:spcPct val="0"/>
              </a:spcBef>
              <a:buFont typeface="Wingdings" pitchFamily="2" charset="2"/>
              <a:buChar char="§"/>
            </a:pPr>
            <a:r>
              <a:rPr lang="en-US" sz="2623" b="1" dirty="0">
                <a:solidFill>
                  <a:srgbClr val="FFFFFF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LACK OF CUTBACKS &amp; 2ND-LINE RUNNERS</a:t>
            </a:r>
          </a:p>
          <a:p>
            <a:pPr algn="ctr">
              <a:lnSpc>
                <a:spcPts val="3672"/>
              </a:lnSpc>
              <a:spcBef>
                <a:spcPct val="0"/>
              </a:spcBef>
            </a:pPr>
            <a:endParaRPr lang="en-US" sz="2623" b="1" dirty="0">
              <a:solidFill>
                <a:srgbClr val="FFFFFF"/>
              </a:solidFill>
              <a:latin typeface="Pragmatica Bold"/>
              <a:ea typeface="Pragmatica Bold"/>
              <a:cs typeface="Pragmatica Bold"/>
              <a:sym typeface="Pragmatica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278961" y="5108233"/>
            <a:ext cx="5061049" cy="931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72"/>
              </a:lnSpc>
              <a:spcBef>
                <a:spcPct val="0"/>
              </a:spcBef>
            </a:pPr>
            <a:r>
              <a:rPr lang="en-US" sz="2623" b="1" dirty="0">
                <a:solidFill>
                  <a:srgbClr val="FFFFFF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POTENTIAL TO BE MAXIMIZED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78961" y="7134697"/>
            <a:ext cx="5815310" cy="931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72"/>
              </a:lnSpc>
              <a:spcBef>
                <a:spcPct val="0"/>
              </a:spcBef>
            </a:pPr>
            <a:r>
              <a:rPr lang="en-US" sz="2623" b="1" dirty="0">
                <a:solidFill>
                  <a:srgbClr val="FFFFFF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DATA-BASED RECOMMENDATIONS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838025" y="5108233"/>
            <a:ext cx="11378571" cy="1880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 algn="l">
              <a:lnSpc>
                <a:spcPts val="3672"/>
              </a:lnSpc>
              <a:buFont typeface="Wingdings" pitchFamily="2" charset="2"/>
              <a:buChar char="§"/>
            </a:pPr>
            <a:r>
              <a:rPr lang="en-US" sz="2623" b="1" dirty="0">
                <a:solidFill>
                  <a:srgbClr val="FFFFFF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SET-PIECE ROUTINES &amp; DELIVERY</a:t>
            </a:r>
          </a:p>
          <a:p>
            <a:pPr marL="457200" indent="-457200" algn="l">
              <a:lnSpc>
                <a:spcPts val="3672"/>
              </a:lnSpc>
              <a:buFont typeface="Wingdings" pitchFamily="2" charset="2"/>
              <a:buChar char="§"/>
            </a:pPr>
            <a:r>
              <a:rPr lang="en-US" sz="2623" b="1" dirty="0">
                <a:solidFill>
                  <a:srgbClr val="FFFFFF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TRANSITIONS AFTER WINNING POSSESSION</a:t>
            </a:r>
          </a:p>
          <a:p>
            <a:pPr marL="457200" indent="-457200" algn="l">
              <a:lnSpc>
                <a:spcPts val="3672"/>
              </a:lnSpc>
              <a:buFont typeface="Wingdings" pitchFamily="2" charset="2"/>
              <a:buChar char="§"/>
            </a:pPr>
            <a:r>
              <a:rPr lang="en-US" sz="2623" b="1" dirty="0">
                <a:solidFill>
                  <a:srgbClr val="FFFFFF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AERIAL THREAT INSIDE THE BOX</a:t>
            </a:r>
          </a:p>
          <a:p>
            <a:pPr marL="457200" indent="-457200" algn="l">
              <a:lnSpc>
                <a:spcPts val="3672"/>
              </a:lnSpc>
              <a:buFont typeface="Wingdings" pitchFamily="2" charset="2"/>
              <a:buChar char="§"/>
            </a:pPr>
            <a:endParaRPr lang="en-US" sz="2623" b="1" dirty="0">
              <a:solidFill>
                <a:srgbClr val="FFFFFF"/>
              </a:solidFill>
              <a:latin typeface="Pragmatica Bold"/>
              <a:ea typeface="Pragmatica Bold"/>
              <a:cs typeface="Pragmatica Bold"/>
              <a:sym typeface="Pragmatica Bold"/>
            </a:endParaRPr>
          </a:p>
        </p:txBody>
      </p:sp>
      <p:sp>
        <p:nvSpPr>
          <p:cNvPr id="15" name="AutoShape 15"/>
          <p:cNvSpPr/>
          <p:nvPr/>
        </p:nvSpPr>
        <p:spPr>
          <a:xfrm flipV="1">
            <a:off x="1278983" y="4843865"/>
            <a:ext cx="16279353" cy="1905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AutoShape 16"/>
          <p:cNvSpPr/>
          <p:nvPr/>
        </p:nvSpPr>
        <p:spPr>
          <a:xfrm flipV="1">
            <a:off x="1278961" y="6840534"/>
            <a:ext cx="16279353" cy="1905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TextBox 14">
            <a:extLst>
              <a:ext uri="{FF2B5EF4-FFF2-40B4-BE49-F238E27FC236}">
                <a16:creationId xmlns:a16="http://schemas.microsoft.com/office/drawing/2014/main" id="{C389BC68-D69F-E1D8-9386-94CDBC578B1E}"/>
              </a:ext>
            </a:extLst>
          </p:cNvPr>
          <p:cNvSpPr txBox="1"/>
          <p:nvPr/>
        </p:nvSpPr>
        <p:spPr>
          <a:xfrm>
            <a:off x="7838025" y="7134697"/>
            <a:ext cx="11378571" cy="2829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72"/>
              </a:lnSpc>
            </a:pPr>
            <a:r>
              <a:rPr lang="en-US" sz="2623" b="1" dirty="0">
                <a:solidFill>
                  <a:srgbClr val="FFFFFF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REDUCE</a:t>
            </a:r>
          </a:p>
          <a:p>
            <a:pPr marL="457200" indent="-457200" algn="l">
              <a:lnSpc>
                <a:spcPts val="3672"/>
              </a:lnSpc>
              <a:buFont typeface="Wingdings" pitchFamily="2" charset="2"/>
              <a:buChar char="§"/>
            </a:pPr>
            <a:r>
              <a:rPr lang="en-US" sz="2623" b="1" dirty="0">
                <a:solidFill>
                  <a:srgbClr val="FFFFFF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CROSSES WITHOUT CLEAR TARGET</a:t>
            </a:r>
          </a:p>
          <a:p>
            <a:pPr marL="457200" indent="-457200" algn="l">
              <a:lnSpc>
                <a:spcPts val="3672"/>
              </a:lnSpc>
              <a:buFont typeface="Wingdings" pitchFamily="2" charset="2"/>
              <a:buChar char="§"/>
            </a:pPr>
            <a:r>
              <a:rPr lang="en-US" sz="2623" b="1" dirty="0">
                <a:solidFill>
                  <a:srgbClr val="FFFFFF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LONG SHOTS UNDER PRESSURE</a:t>
            </a:r>
          </a:p>
          <a:p>
            <a:pPr marL="457200" indent="-457200" algn="l">
              <a:lnSpc>
                <a:spcPts val="3672"/>
              </a:lnSpc>
              <a:buFont typeface="Wingdings" pitchFamily="2" charset="2"/>
              <a:buChar char="§"/>
            </a:pPr>
            <a:endParaRPr lang="en-US" sz="2623" b="1" dirty="0">
              <a:solidFill>
                <a:srgbClr val="FFFFFF"/>
              </a:solidFill>
              <a:latin typeface="Pragmatica Bold"/>
              <a:ea typeface="Pragmatica Bold"/>
              <a:cs typeface="Pragmatica Bold"/>
              <a:sym typeface="Pragmatica Bold"/>
            </a:endParaRPr>
          </a:p>
          <a:p>
            <a:pPr algn="l">
              <a:lnSpc>
                <a:spcPts val="3672"/>
              </a:lnSpc>
            </a:pPr>
            <a:r>
              <a:rPr lang="en-US" sz="2623" b="1" dirty="0">
                <a:solidFill>
                  <a:srgbClr val="FFFFFF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INCREASE</a:t>
            </a:r>
          </a:p>
          <a:p>
            <a:pPr marL="457200" indent="-457200" algn="l">
              <a:lnSpc>
                <a:spcPts val="3672"/>
              </a:lnSpc>
              <a:buFont typeface="Wingdings" pitchFamily="2" charset="2"/>
              <a:buChar char="§"/>
            </a:pPr>
            <a:r>
              <a:rPr lang="en-US" sz="2623" b="1" dirty="0">
                <a:solidFill>
                  <a:srgbClr val="FFFFFF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CUTBACKS FROM HALF-SPACE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A7A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Image">
            <a:extLst>
              <a:ext uri="{FF2B5EF4-FFF2-40B4-BE49-F238E27FC236}">
                <a16:creationId xmlns:a16="http://schemas.microsoft.com/office/drawing/2014/main" id="{17D760EE-DDA4-7055-F3D4-228363A8E9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0" y="63500"/>
            <a:ext cx="15049500" cy="1003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9"/>
          <p:cNvSpPr txBox="1"/>
          <p:nvPr/>
        </p:nvSpPr>
        <p:spPr>
          <a:xfrm>
            <a:off x="914400" y="190500"/>
            <a:ext cx="15653240" cy="19774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392"/>
              </a:lnSpc>
            </a:pPr>
            <a:endParaRPr lang="en-US" sz="5400" b="1" spc="-221" dirty="0">
              <a:solidFill>
                <a:srgbClr val="000000"/>
              </a:solidFill>
              <a:latin typeface="Pragmatica Bold"/>
              <a:ea typeface="Pragmatica"/>
              <a:cs typeface="Pragmatica"/>
              <a:sym typeface="Pragmatica Bold"/>
            </a:endParaRPr>
          </a:p>
          <a:p>
            <a:pPr algn="ctr">
              <a:lnSpc>
                <a:spcPts val="2392"/>
              </a:lnSpc>
            </a:pPr>
            <a:endParaRPr lang="en-US" sz="5400" b="1" spc="-221" dirty="0">
              <a:solidFill>
                <a:srgbClr val="000000"/>
              </a:solidFill>
              <a:latin typeface="Pragmatica Bold"/>
              <a:ea typeface="Pragmatica"/>
              <a:cs typeface="Pragmatica"/>
              <a:sym typeface="Pragmatica Bold"/>
            </a:endParaRPr>
          </a:p>
          <a:p>
            <a:pPr algn="ctr">
              <a:lnSpc>
                <a:spcPts val="2392"/>
              </a:lnSpc>
            </a:pPr>
            <a:r>
              <a:rPr lang="en-US" sz="5400" b="1" spc="-221" dirty="0">
                <a:solidFill>
                  <a:srgbClr val="000000"/>
                </a:solidFill>
                <a:latin typeface="Pragmatica Bold"/>
                <a:ea typeface="Pragmatica"/>
                <a:cs typeface="Pragmatica"/>
                <a:sym typeface="Pragmatica Bold"/>
              </a:rPr>
              <a:t>PLAYER REVIEW</a:t>
            </a:r>
          </a:p>
          <a:p>
            <a:pPr algn="l">
              <a:lnSpc>
                <a:spcPts val="2392"/>
              </a:lnSpc>
            </a:pPr>
            <a:endParaRPr lang="en-US" sz="5400" b="1" spc="-221" dirty="0">
              <a:solidFill>
                <a:srgbClr val="000000"/>
              </a:solidFill>
              <a:latin typeface="Pragmatica Bold"/>
              <a:ea typeface="Pragmatica"/>
              <a:cs typeface="Pragmatica"/>
              <a:sym typeface="Pragmatica Bold"/>
            </a:endParaRPr>
          </a:p>
          <a:p>
            <a:pPr algn="l">
              <a:lnSpc>
                <a:spcPts val="2392"/>
              </a:lnSpc>
            </a:pPr>
            <a:endParaRPr lang="en-US" sz="5400" b="1" spc="-221" dirty="0">
              <a:solidFill>
                <a:srgbClr val="000000"/>
              </a:solidFill>
              <a:latin typeface="Pragmatica Bold"/>
              <a:ea typeface="Pragmatica"/>
              <a:cs typeface="Pragmatica"/>
              <a:sym typeface="Pragmatica Bold"/>
            </a:endParaRPr>
          </a:p>
          <a:p>
            <a:pPr algn="ctr">
              <a:lnSpc>
                <a:spcPts val="2392"/>
              </a:lnSpc>
            </a:pPr>
            <a:r>
              <a:rPr lang="en-US" sz="5400" b="1" spc="-221" dirty="0">
                <a:solidFill>
                  <a:srgbClr val="000000"/>
                </a:solidFill>
                <a:latin typeface="Pragmatica Bold"/>
                <a:ea typeface="Pragmatica"/>
                <a:cs typeface="Pragmatica"/>
                <a:sym typeface="Pragmatica Bold"/>
              </a:rPr>
              <a:t>MOST DANGEROUS VS MOST WASTEFUL </a:t>
            </a:r>
            <a:endParaRPr lang="en-US" sz="5400" spc="-221" dirty="0">
              <a:solidFill>
                <a:srgbClr val="000000"/>
              </a:solidFill>
              <a:latin typeface="Pragmatica"/>
              <a:ea typeface="Pragmatica"/>
              <a:cs typeface="Pragmatica"/>
              <a:sym typeface="Pragmatica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E579337-41B5-C4C6-A4FB-ADACA2A06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476500"/>
            <a:ext cx="9486900" cy="679689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560751" y="0"/>
            <a:ext cx="727249" cy="10287000"/>
            <a:chOff x="0" y="0"/>
            <a:chExt cx="191539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539" cy="2709333"/>
            </a:xfrm>
            <a:custGeom>
              <a:avLst/>
              <a:gdLst/>
              <a:ahLst/>
              <a:cxnLst/>
              <a:rect l="l" t="t" r="r" b="b"/>
              <a:pathLst>
                <a:path w="191539" h="2709333">
                  <a:moveTo>
                    <a:pt x="0" y="0"/>
                  </a:moveTo>
                  <a:lnTo>
                    <a:pt x="191539" y="0"/>
                  </a:lnTo>
                  <a:lnTo>
                    <a:pt x="191539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91539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83771" y="2222014"/>
            <a:ext cx="7226735" cy="3679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29"/>
              </a:lnSpc>
            </a:pPr>
            <a:r>
              <a:rPr lang="en-US" sz="6227" b="1" spc="-529">
                <a:solidFill>
                  <a:srgbClr val="000000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WHICH </a:t>
            </a:r>
          </a:p>
          <a:p>
            <a:pPr algn="l">
              <a:lnSpc>
                <a:spcPts val="5729"/>
              </a:lnSpc>
            </a:pPr>
            <a:r>
              <a:rPr lang="en-US" sz="6227" b="1" spc="-529">
                <a:solidFill>
                  <a:srgbClr val="000000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PLAYERS OUTPERFORM THEIR </a:t>
            </a:r>
          </a:p>
          <a:p>
            <a:pPr algn="l">
              <a:lnSpc>
                <a:spcPts val="5729"/>
              </a:lnSpc>
            </a:pPr>
            <a:r>
              <a:rPr lang="en-US" sz="6227" b="1" spc="-529">
                <a:solidFill>
                  <a:srgbClr val="000000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CHANCES?</a:t>
            </a:r>
          </a:p>
        </p:txBody>
      </p:sp>
      <p:sp>
        <p:nvSpPr>
          <p:cNvPr id="7" name="TextBox 7"/>
          <p:cNvSpPr txBox="1"/>
          <p:nvPr/>
        </p:nvSpPr>
        <p:spPr>
          <a:xfrm rot="5400000">
            <a:off x="13882341" y="4885661"/>
            <a:ext cx="8207435" cy="537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 spc="-438">
                <a:solidFill>
                  <a:srgbClr val="000000"/>
                </a:solidFill>
                <a:latin typeface="Stavok Grotesque Bold"/>
                <a:ea typeface="Stavok Grotesque Bold"/>
                <a:cs typeface="Stavok Grotesque Bold"/>
                <a:sym typeface="Stavok Grotesque Bold"/>
              </a:rPr>
              <a:t>FINISHING    PERFORMANCE    SCATTER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83771" y="8421960"/>
            <a:ext cx="16475529" cy="184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ID" sz="2000" b="1" dirty="0"/>
              <a:t>BRENDEN AARONSON</a:t>
            </a:r>
            <a:r>
              <a:rPr lang="en-ID" sz="2000" dirty="0"/>
              <a:t> STANDS OUT AS A </a:t>
            </a:r>
            <a:r>
              <a:rPr lang="en-ID" sz="2000" b="1" dirty="0"/>
              <a:t>DANGEROUS FINISHER</a:t>
            </a:r>
            <a:r>
              <a:rPr lang="en-ID" sz="2000" dirty="0"/>
              <a:t> (HIGH XG &amp; HIGH XGOT). HE GETS GOOD CHANCES AND HITS THE TARGET WELL.</a:t>
            </a:r>
          </a:p>
          <a:p>
            <a:r>
              <a:rPr lang="en-ID" sz="2000" b="1" dirty="0"/>
              <a:t>MATHEUS CUNHA</a:t>
            </a:r>
            <a:r>
              <a:rPr lang="en-ID" sz="2000" dirty="0"/>
              <a:t> ALSO SHOWS AS A </a:t>
            </a:r>
            <a:r>
              <a:rPr lang="en-ID" sz="2000" b="1" dirty="0"/>
              <a:t>DANGEROUS FINISHER</a:t>
            </a:r>
            <a:r>
              <a:rPr lang="en-ID" sz="2000" dirty="0"/>
              <a:t> BUT WITH LOWER XG — EFFICIENT WITH LIMITED CHANCES.</a:t>
            </a:r>
          </a:p>
          <a:p>
            <a:r>
              <a:rPr lang="en-ID" sz="2000" b="1" dirty="0"/>
              <a:t>BENJAMIN ŠEŠKO</a:t>
            </a:r>
            <a:r>
              <a:rPr lang="en-ID" sz="2000" dirty="0"/>
              <a:t> AND </a:t>
            </a:r>
            <a:r>
              <a:rPr lang="en-ID" sz="2000" b="1" dirty="0"/>
              <a:t>DOMINIC CALVERT-LEWIN</a:t>
            </a:r>
            <a:r>
              <a:rPr lang="en-ID" sz="2000" dirty="0"/>
              <a:t> APPEAR </a:t>
            </a:r>
            <a:r>
              <a:rPr lang="en-ID" sz="2000" b="1" dirty="0"/>
              <a:t>WASTEFUL</a:t>
            </a:r>
            <a:r>
              <a:rPr lang="en-ID" sz="2000" dirty="0"/>
              <a:t> (HIGH XG BUT LOW XGOT), MEANING THEY GET CHANCES BUT FAIL TO CONVERT THEM INTO QUALITY SHOTS ON TARGET.</a:t>
            </a:r>
          </a:p>
          <a:p>
            <a:r>
              <a:rPr lang="en-ID" sz="2000" b="1" dirty="0"/>
              <a:t>CASEMIRO, JOÃO PALHINHA, AND MANUEL UGARTE</a:t>
            </a:r>
            <a:r>
              <a:rPr lang="en-ID" sz="2000" dirty="0"/>
              <a:t> FALL INTO </a:t>
            </a:r>
            <a:r>
              <a:rPr lang="en-ID" sz="2000" b="1" dirty="0"/>
              <a:t>LOW-IMPACT</a:t>
            </a:r>
            <a:r>
              <a:rPr lang="en-ID" sz="2000" dirty="0"/>
              <a:t> TERRITORY (LOW XG &amp; LOW XGOT), MEANING THEY NEITHER CREATE NOR FINISH SHOOTING OPPORTUNITIES.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662186D-2849-794E-9575-A1D0D14FA7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2400" y="577881"/>
            <a:ext cx="10756900" cy="7516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560751" y="0"/>
            <a:ext cx="727249" cy="10287000"/>
            <a:chOff x="0" y="0"/>
            <a:chExt cx="191539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539" cy="2709333"/>
            </a:xfrm>
            <a:custGeom>
              <a:avLst/>
              <a:gdLst/>
              <a:ahLst/>
              <a:cxnLst/>
              <a:rect l="l" t="t" r="r" b="b"/>
              <a:pathLst>
                <a:path w="191539" h="2709333">
                  <a:moveTo>
                    <a:pt x="0" y="0"/>
                  </a:moveTo>
                  <a:lnTo>
                    <a:pt x="191539" y="0"/>
                  </a:lnTo>
                  <a:lnTo>
                    <a:pt x="191539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91539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115915" y="1050865"/>
            <a:ext cx="15523029" cy="787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729"/>
              </a:lnSpc>
            </a:pPr>
            <a:r>
              <a:rPr lang="en-US" sz="6227" b="1" spc="-529" dirty="0">
                <a:solidFill>
                  <a:srgbClr val="000000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TOP SIX PLAYERS BY EXPECTED GOALS </a:t>
            </a:r>
          </a:p>
        </p:txBody>
      </p:sp>
      <p:sp>
        <p:nvSpPr>
          <p:cNvPr id="7" name="TextBox 7"/>
          <p:cNvSpPr txBox="1"/>
          <p:nvPr/>
        </p:nvSpPr>
        <p:spPr>
          <a:xfrm rot="5400000">
            <a:off x="13882341" y="4897140"/>
            <a:ext cx="8207435" cy="51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 spc="-438" dirty="0">
                <a:solidFill>
                  <a:srgbClr val="000000"/>
                </a:solidFill>
                <a:latin typeface="Stavok Grotesque Bold"/>
                <a:ea typeface="Stavok Grotesque Bold"/>
                <a:cs typeface="Stavok Grotesque Bold"/>
                <a:sym typeface="Stavok Grotesque Bold"/>
              </a:rPr>
              <a:t>FINISHING    PERFORMANCE    DIAGRAM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07E5487-8698-11D5-7717-97D9587AC5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00" y="2171700"/>
            <a:ext cx="11303000" cy="748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0875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028700" cy="10287000"/>
            <a:chOff x="0" y="0"/>
            <a:chExt cx="270933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70933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1655775" y="3536774"/>
            <a:ext cx="606699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1655775" y="4801999"/>
            <a:ext cx="606699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V="1">
            <a:off x="1655775" y="6063302"/>
            <a:ext cx="606699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9"/>
          <p:cNvSpPr txBox="1"/>
          <p:nvPr/>
        </p:nvSpPr>
        <p:spPr>
          <a:xfrm rot="5400000">
            <a:off x="-3595717" y="4647853"/>
            <a:ext cx="8207435" cy="1013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1" spc="-575">
                <a:solidFill>
                  <a:srgbClr val="000000"/>
                </a:solidFill>
                <a:latin typeface="Stavok Grotesque Bold"/>
                <a:ea typeface="Stavok Grotesque Bold"/>
                <a:cs typeface="Stavok Grotesque Bold"/>
                <a:sym typeface="Stavok Grotesque Bold"/>
              </a:rPr>
              <a:t>OPEN PLAY  VS    SET-PIECE</a:t>
            </a:r>
          </a:p>
          <a:p>
            <a:pPr algn="ctr">
              <a:lnSpc>
                <a:spcPts val="2100"/>
              </a:lnSpc>
            </a:pPr>
            <a:endParaRPr lang="en-US" sz="4200" b="1" spc="-575">
              <a:solidFill>
                <a:srgbClr val="000000"/>
              </a:solidFill>
              <a:latin typeface="Stavok Grotesque Bold"/>
              <a:ea typeface="Stavok Grotesque Bold"/>
              <a:cs typeface="Stavok Grotesque Bold"/>
              <a:sym typeface="Stavok Grotesque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655775" y="673053"/>
            <a:ext cx="6066990" cy="2299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740"/>
              </a:lnSpc>
            </a:pPr>
            <a:r>
              <a:rPr lang="en-US" sz="9500" b="1" spc="-807">
                <a:solidFill>
                  <a:srgbClr val="000000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UNITED GAMEPLAY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55775" y="3920485"/>
            <a:ext cx="2451315" cy="438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72"/>
              </a:lnSpc>
            </a:pPr>
            <a:r>
              <a:rPr lang="en-US" sz="2623" b="1">
                <a:solidFill>
                  <a:srgbClr val="000000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OPEN PLAY: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55775" y="5197696"/>
            <a:ext cx="2259533" cy="438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72"/>
              </a:lnSpc>
            </a:pPr>
            <a:r>
              <a:rPr lang="en-US" sz="2623" b="1">
                <a:solidFill>
                  <a:srgbClr val="000000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SET-PIECE: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655775" y="7843109"/>
            <a:ext cx="6066990" cy="1092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</a:pPr>
            <a:r>
              <a:rPr lang="en-US" sz="1599" b="1" dirty="0">
                <a:solidFill>
                  <a:srgbClr val="000000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DESPITE A RELATIVELY HIGH SHOT VOLUME, UNITED’S CHANCE QUALITY REMAINED LOW, HIGHLIGHTING INEFFICIENCIES IN BOTH OPEN PLAY AND SET-PIECE EXECUTION.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76655" y="3935183"/>
            <a:ext cx="5946110" cy="456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72"/>
              </a:lnSpc>
            </a:pPr>
            <a:r>
              <a:rPr lang="en-US" sz="2623" b="1" dirty="0">
                <a:solidFill>
                  <a:srgbClr val="000000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11 SHOTS ~ XG 1.03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135364" y="5202049"/>
            <a:ext cx="5587401" cy="456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72"/>
              </a:lnSpc>
            </a:pPr>
            <a:r>
              <a:rPr lang="en-US" sz="2623" b="1" dirty="0">
                <a:solidFill>
                  <a:srgbClr val="000000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4 SHOTS ~ XG 0.4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94D9A782-D172-FA2C-B245-516CE7F3DF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0" y="367953"/>
            <a:ext cx="7931560" cy="9551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8074083" y="3390900"/>
            <a:ext cx="10196984" cy="4210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035"/>
              </a:lnSpc>
            </a:pPr>
            <a:r>
              <a:rPr lang="en-US" sz="17429" b="1" spc="-1481" dirty="0">
                <a:solidFill>
                  <a:srgbClr val="FF4937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SHOTMAP</a:t>
            </a:r>
          </a:p>
          <a:p>
            <a:pPr algn="l">
              <a:lnSpc>
                <a:spcPts val="16035"/>
              </a:lnSpc>
            </a:pPr>
            <a:r>
              <a:rPr lang="en-US" sz="17429" b="1" spc="-1481" dirty="0">
                <a:solidFill>
                  <a:srgbClr val="FF4937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AREA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AC24A104-16D9-29FB-5252-9E52BC544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868" y="-1"/>
            <a:ext cx="7882468" cy="10401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764000" y="-255474"/>
            <a:ext cx="2532057" cy="10797947"/>
            <a:chOff x="0" y="0"/>
            <a:chExt cx="666879" cy="284390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66879" cy="2843904"/>
            </a:xfrm>
            <a:custGeom>
              <a:avLst/>
              <a:gdLst/>
              <a:ahLst/>
              <a:cxnLst/>
              <a:rect l="l" t="t" r="r" b="b"/>
              <a:pathLst>
                <a:path w="666879" h="2843904">
                  <a:moveTo>
                    <a:pt x="0" y="0"/>
                  </a:moveTo>
                  <a:lnTo>
                    <a:pt x="666879" y="0"/>
                  </a:lnTo>
                  <a:lnTo>
                    <a:pt x="666879" y="2843904"/>
                  </a:lnTo>
                  <a:lnTo>
                    <a:pt x="0" y="2843904"/>
                  </a:lnTo>
                  <a:close/>
                </a:path>
              </a:pathLst>
            </a:custGeom>
            <a:solidFill>
              <a:srgbClr val="CF1C2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666879" cy="29010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 rot="5400000">
            <a:off x="13483069" y="4572348"/>
            <a:ext cx="8207435" cy="1120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 b="1" spc="-616" dirty="0">
                <a:solidFill>
                  <a:srgbClr val="000000"/>
                </a:solidFill>
                <a:latin typeface="Stavok Grotesque Bold"/>
                <a:ea typeface="Stavok Grotesque Bold"/>
                <a:cs typeface="Stavok Grotesque Bold"/>
                <a:sym typeface="Stavok Grotesque Bold"/>
              </a:rPr>
              <a:t>OPEN PLAY  VS    SET-PIECE</a:t>
            </a:r>
          </a:p>
          <a:p>
            <a:pPr algn="ctr">
              <a:lnSpc>
                <a:spcPts val="2520"/>
              </a:lnSpc>
            </a:pPr>
            <a:endParaRPr lang="en-US" sz="4500" b="1" spc="-616" dirty="0">
              <a:solidFill>
                <a:srgbClr val="000000"/>
              </a:solidFill>
              <a:latin typeface="Stavok Grotesque Bold"/>
              <a:ea typeface="Stavok Grotesque Bold"/>
              <a:cs typeface="Stavok Grotesque Bold"/>
              <a:sym typeface="Stavok Grotesque Bold"/>
            </a:endParaRPr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28308469-5DBD-26ED-4D3B-E88526F45E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66699"/>
            <a:ext cx="15849600" cy="9733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3429000" y="800100"/>
            <a:ext cx="14516100" cy="9389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814"/>
              </a:lnSpc>
            </a:pPr>
            <a:r>
              <a:rPr lang="en-US" sz="7407" b="1" spc="-629" dirty="0">
                <a:solidFill>
                  <a:srgbClr val="FF4937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DEFENSIVE  DANGER   AREA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04C5BF15-C2F3-EF0D-369F-BFF99FD75E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2772" y="1768708"/>
            <a:ext cx="12042456" cy="7976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0747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3429000" y="800100"/>
            <a:ext cx="14516100" cy="9389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814"/>
              </a:lnSpc>
            </a:pPr>
            <a:r>
              <a:rPr lang="en-US" sz="7407" b="1" spc="-629" dirty="0">
                <a:solidFill>
                  <a:srgbClr val="FF4937"/>
                </a:solidFill>
                <a:latin typeface="Pragmatica Bold"/>
                <a:ea typeface="Pragmatica Bold"/>
                <a:cs typeface="Pragmatica Bold"/>
                <a:sym typeface="Pragmatica Bold"/>
              </a:rPr>
              <a:t>DEFENSIVE  DANGER   AREA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9D597425-134D-BA59-3EAC-B79DDC219A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2247900"/>
            <a:ext cx="14095980" cy="69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271</Words>
  <Application>Microsoft Macintosh PowerPoint</Application>
  <PresentationFormat>Custom</PresentationFormat>
  <Paragraphs>58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Stavok Grotesque Bold</vt:lpstr>
      <vt:lpstr>Pragmatica</vt:lpstr>
      <vt:lpstr>Calibri</vt:lpstr>
      <vt:lpstr>Wingdings</vt:lpstr>
      <vt:lpstr>Pragmatica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borcelle studio</dc:title>
  <cp:lastModifiedBy>Microsoft Office User</cp:lastModifiedBy>
  <cp:revision>2</cp:revision>
  <dcterms:created xsi:type="dcterms:W3CDTF">2006-08-16T00:00:00Z</dcterms:created>
  <dcterms:modified xsi:type="dcterms:W3CDTF">2026-01-09T10:44:35Z</dcterms:modified>
  <dc:identifier>DAG9Dq_4X2k</dc:identifier>
</cp:coreProperties>
</file>

<file path=docProps/thumbnail.jpeg>
</file>